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16" r:id="rId2"/>
    <p:sldId id="502" r:id="rId3"/>
    <p:sldId id="522" r:id="rId4"/>
    <p:sldId id="503" r:id="rId5"/>
    <p:sldId id="523" r:id="rId6"/>
    <p:sldId id="481" r:id="rId7"/>
    <p:sldId id="473" r:id="rId8"/>
    <p:sldId id="528" r:id="rId9"/>
    <p:sldId id="529" r:id="rId10"/>
    <p:sldId id="530" r:id="rId11"/>
    <p:sldId id="430" r:id="rId12"/>
    <p:sldId id="472" r:id="rId13"/>
    <p:sldId id="568" r:id="rId14"/>
    <p:sldId id="547" r:id="rId15"/>
    <p:sldId id="479" r:id="rId16"/>
    <p:sldId id="483" r:id="rId17"/>
    <p:sldId id="492" r:id="rId18"/>
    <p:sldId id="486" r:id="rId19"/>
    <p:sldId id="488" r:id="rId20"/>
    <p:sldId id="487" r:id="rId21"/>
    <p:sldId id="484" r:id="rId22"/>
    <p:sldId id="474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EF7509"/>
    <a:srgbClr val="BBC0C4"/>
    <a:srgbClr val="FEFEFE"/>
    <a:srgbClr val="ACB3A1"/>
    <a:srgbClr val="969696"/>
    <a:srgbClr val="26182F"/>
    <a:srgbClr val="84AEE1"/>
    <a:srgbClr val="FF7124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324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-84" y="-324"/>
      </p:cViewPr>
      <p:guideLst>
        <p:guide orient="horz" pos="2292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13.bin"/><Relationship Id="rId5" Type="http://schemas.openxmlformats.org/officeDocument/2006/relationships/image" Target="../media/image17.png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16.png"/><Relationship Id="rId9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7.xml"/><Relationship Id="rId7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6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0.xml"/><Relationship Id="rId7" Type="http://schemas.openxmlformats.org/officeDocument/2006/relationships/image" Target="../media/image2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8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13.xml"/><Relationship Id="rId7" Type="http://schemas.openxmlformats.org/officeDocument/2006/relationships/image" Target="../media/image1.jpeg"/><Relationship Id="rId12" Type="http://schemas.openxmlformats.org/officeDocument/2006/relationships/image" Target="../media/image4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3.png"/><Relationship Id="rId5" Type="http://schemas.openxmlformats.org/officeDocument/2006/relationships/tags" Target="../tags/tag15.xml"/><Relationship Id="rId10" Type="http://schemas.openxmlformats.org/officeDocument/2006/relationships/image" Target="../media/image47.jpeg"/><Relationship Id="rId4" Type="http://schemas.openxmlformats.org/officeDocument/2006/relationships/tags" Target="../tags/tag14.xml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oleObject" Target="../embeddings/oleObject5.bin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12" Type="http://schemas.openxmlformats.org/officeDocument/2006/relationships/oleObject" Target="../embeddings/oleObject4.bin"/><Relationship Id="rId2" Type="http://schemas.openxmlformats.org/officeDocument/2006/relationships/tags" Target="../tags/tag4.xml"/><Relationship Id="rId16" Type="http://schemas.openxmlformats.org/officeDocument/2006/relationships/image" Target="../media/image15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5.png"/><Relationship Id="rId15" Type="http://schemas.openxmlformats.org/officeDocument/2006/relationships/image" Target="../media/image9.pn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1.jpeg"/><Relationship Id="rId9" Type="http://schemas.openxmlformats.org/officeDocument/2006/relationships/oleObject" Target="../embeddings/oleObject1.bin"/><Relationship Id="rId1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副标题 4"/>
          <p:cNvSpPr>
            <a:spLocks noGrp="1"/>
          </p:cNvSpPr>
          <p:nvPr/>
        </p:nvSpPr>
        <p:spPr>
          <a:xfrm>
            <a:off x="4395788" y="5778500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标题 3"/>
          <p:cNvSpPr>
            <a:spLocks noGrp="1"/>
          </p:cNvSpPr>
          <p:nvPr/>
        </p:nvSpPr>
        <p:spPr>
          <a:xfrm>
            <a:off x="1968726" y="1741374"/>
            <a:ext cx="8414204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  分数加减混合运算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副标题 4"/>
          <p:cNvSpPr>
            <a:spLocks noGrp="1"/>
          </p:cNvSpPr>
          <p:nvPr/>
        </p:nvSpPr>
        <p:spPr>
          <a:xfrm>
            <a:off x="294082" y="173038"/>
            <a:ext cx="5783662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 </a:t>
            </a: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分数的加法和减法</a:t>
            </a: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2068421" y="3558109"/>
            <a:ext cx="8414204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第2课时 解决问题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6" name="组合 65"/>
          <p:cNvGrpSpPr/>
          <p:nvPr/>
        </p:nvGrpSpPr>
        <p:grpSpPr>
          <a:xfrm>
            <a:off x="2430780" y="1327150"/>
            <a:ext cx="8380730" cy="1820545"/>
            <a:chOff x="924478" y="312849"/>
            <a:chExt cx="7009848" cy="1867012"/>
          </a:xfrm>
        </p:grpSpPr>
        <p:sp>
          <p:nvSpPr>
            <p:cNvPr id="11" name="箭头: 右 2"/>
            <p:cNvSpPr/>
            <p:nvPr/>
          </p:nvSpPr>
          <p:spPr>
            <a:xfrm>
              <a:off x="2642018" y="1149511"/>
              <a:ext cx="458752" cy="193687"/>
            </a:xfrm>
            <a:prstGeom prst="rightArrow">
              <a:avLst/>
            </a:prstGeom>
            <a:solidFill>
              <a:srgbClr val="7D4B8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924478" y="312849"/>
              <a:ext cx="1140952" cy="1867012"/>
              <a:chOff x="1632502" y="-839400"/>
              <a:chExt cx="1584000" cy="259200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632502" y="-839400"/>
                <a:ext cx="1584515" cy="2592000"/>
              </a:xfrm>
              <a:prstGeom prst="rect">
                <a:avLst/>
              </a:prstGeom>
              <a:noFill/>
              <a:ln w="19050">
                <a:solidFill>
                  <a:srgbClr val="2181A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632502" y="456600"/>
                <a:ext cx="1584515" cy="1296000"/>
              </a:xfrm>
              <a:prstGeom prst="rect">
                <a:avLst/>
              </a:prstGeom>
              <a:solidFill>
                <a:srgbClr val="8BCA98"/>
              </a:solidFill>
              <a:ln w="19050">
                <a:solidFill>
                  <a:srgbClr val="2181A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组合 12"/>
            <p:cNvGrpSpPr/>
            <p:nvPr/>
          </p:nvGrpSpPr>
          <p:grpSpPr>
            <a:xfrm>
              <a:off x="6791545" y="312849"/>
              <a:ext cx="1142781" cy="1867012"/>
              <a:chOff x="5503462" y="-839400"/>
              <a:chExt cx="1586540" cy="25920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5505487" y="-839400"/>
                <a:ext cx="1584515" cy="2592000"/>
              </a:xfrm>
              <a:prstGeom prst="rect">
                <a:avLst/>
              </a:prstGeom>
              <a:noFill/>
              <a:ln w="19050">
                <a:solidFill>
                  <a:srgbClr val="2181A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503283" y="456600"/>
                <a:ext cx="1584516" cy="1296000"/>
              </a:xfrm>
              <a:prstGeom prst="rect">
                <a:avLst/>
              </a:prstGeom>
              <a:solidFill>
                <a:srgbClr val="D5ECD7"/>
              </a:solidFill>
              <a:ln w="19050">
                <a:solidFill>
                  <a:srgbClr val="2181A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组合 15"/>
            <p:cNvGrpSpPr/>
            <p:nvPr/>
          </p:nvGrpSpPr>
          <p:grpSpPr>
            <a:xfrm>
              <a:off x="3715136" y="312849"/>
              <a:ext cx="1140952" cy="1867012"/>
              <a:chOff x="3667042" y="-821612"/>
              <a:chExt cx="1584000" cy="259200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3666968" y="-821612"/>
                <a:ext cx="1584515" cy="2592000"/>
              </a:xfrm>
              <a:prstGeom prst="rect">
                <a:avLst/>
              </a:prstGeom>
              <a:solidFill>
                <a:srgbClr val="D5ECD7"/>
              </a:solidFill>
              <a:ln w="19050">
                <a:solidFill>
                  <a:srgbClr val="2181A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20" name="直接连接符 19"/>
              <p:cNvCxnSpPr>
                <a:stCxn id="19" idx="1"/>
              </p:cNvCxnSpPr>
              <p:nvPr/>
            </p:nvCxnSpPr>
            <p:spPr>
              <a:xfrm>
                <a:off x="3666968" y="474388"/>
                <a:ext cx="200544" cy="0"/>
              </a:xfrm>
              <a:prstGeom prst="line">
                <a:avLst/>
              </a:prstGeom>
              <a:ln w="19050">
                <a:solidFill>
                  <a:srgbClr val="2181A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箭头: 右 16"/>
            <p:cNvSpPr/>
            <p:nvPr/>
          </p:nvSpPr>
          <p:spPr>
            <a:xfrm>
              <a:off x="5594535" y="1149511"/>
              <a:ext cx="458752" cy="193687"/>
            </a:xfrm>
            <a:prstGeom prst="rightArrow">
              <a:avLst/>
            </a:prstGeom>
            <a:solidFill>
              <a:srgbClr val="7D4B8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流程图: 可选过程 21"/>
          <p:cNvSpPr/>
          <p:nvPr/>
        </p:nvSpPr>
        <p:spPr>
          <a:xfrm>
            <a:off x="1240155" y="3807460"/>
            <a:ext cx="3024505" cy="224917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90000"/>
              </a:lnSpc>
            </a:pPr>
            <a:r>
              <a:rPr lang="zh-CN" altLang="en-US" sz="2800" b="0">
                <a:solidFill>
                  <a:srgbClr val="FF0066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第一次喝了  杯纯牛奶。</a:t>
            </a:r>
          </a:p>
        </p:txBody>
      </p:sp>
      <p:graphicFrame>
        <p:nvGraphicFramePr>
          <p:cNvPr id="24" name="对象 23">
            <a:hlinkClick r:id="" action="ppaction://ole?verb=0"/>
          </p:cNvPr>
          <p:cNvGraphicFramePr>
            <a:graphicFrameLocks/>
          </p:cNvGraphicFramePr>
          <p:nvPr/>
        </p:nvGraphicFramePr>
        <p:xfrm>
          <a:off x="3220720" y="4138930"/>
          <a:ext cx="356870" cy="922020"/>
        </p:xfrm>
        <a:graphic>
          <a:graphicData uri="http://schemas.openxmlformats.org/presentationml/2006/ole">
            <p:oleObj spid="_x0000_s18437" r:id="rId8" imgW="152280" imgH="393480" progId="">
              <p:embed/>
            </p:oleObj>
          </a:graphicData>
        </a:graphic>
      </p:graphicFrame>
      <p:sp>
        <p:nvSpPr>
          <p:cNvPr id="26" name="流程图: 可选过程 25"/>
          <p:cNvSpPr/>
          <p:nvPr/>
        </p:nvSpPr>
        <p:spPr>
          <a:xfrm>
            <a:off x="4524375" y="3735705"/>
            <a:ext cx="3857625" cy="2298065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90000"/>
              </a:lnSpc>
            </a:pPr>
            <a:r>
              <a:rPr lang="zh-CN" altLang="en-US" sz="2800" b="0">
                <a:solidFill>
                  <a:srgbClr val="FF0066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加满水，水是   杯，纯牛奶还是    杯。</a:t>
            </a:r>
          </a:p>
        </p:txBody>
      </p:sp>
      <p:graphicFrame>
        <p:nvGraphicFramePr>
          <p:cNvPr id="27" name="对象 26">
            <a:hlinkClick r:id="" action="ppaction://ole?verb=0"/>
          </p:cNvPr>
          <p:cNvGraphicFramePr>
            <a:graphicFrameLocks/>
          </p:cNvGraphicFramePr>
          <p:nvPr/>
        </p:nvGraphicFramePr>
        <p:xfrm>
          <a:off x="6936105" y="4131945"/>
          <a:ext cx="356870" cy="922020"/>
        </p:xfrm>
        <a:graphic>
          <a:graphicData uri="http://schemas.openxmlformats.org/presentationml/2006/ole">
            <p:oleObj spid="_x0000_s18436" r:id="rId9" imgW="152280" imgH="393480" progId="">
              <p:embed/>
            </p:oleObj>
          </a:graphicData>
        </a:graphic>
      </p:graphicFrame>
      <p:graphicFrame>
        <p:nvGraphicFramePr>
          <p:cNvPr id="29" name="对象 28">
            <a:hlinkClick r:id="" action="ppaction://ole?verb=0"/>
          </p:cNvPr>
          <p:cNvGraphicFramePr>
            <a:graphicFrameLocks/>
          </p:cNvGraphicFramePr>
          <p:nvPr/>
        </p:nvGraphicFramePr>
        <p:xfrm>
          <a:off x="6753225" y="4896485"/>
          <a:ext cx="356870" cy="922020"/>
        </p:xfrm>
        <a:graphic>
          <a:graphicData uri="http://schemas.openxmlformats.org/presentationml/2006/ole">
            <p:oleObj spid="_x0000_s18435" r:id="rId10" imgW="152280" imgH="393480" progId="">
              <p:embed/>
            </p:oleObj>
          </a:graphicData>
        </a:graphic>
      </p:graphicFrame>
      <p:sp>
        <p:nvSpPr>
          <p:cNvPr id="31" name="流程图: 可选过程 30"/>
          <p:cNvSpPr/>
          <p:nvPr/>
        </p:nvSpPr>
        <p:spPr>
          <a:xfrm>
            <a:off x="8547735" y="3729990"/>
            <a:ext cx="3480435" cy="2298065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40000"/>
              </a:lnSpc>
            </a:pPr>
            <a:r>
              <a:rPr lang="zh-CN" altLang="en-US" sz="2800" b="0">
                <a:solidFill>
                  <a:srgbClr val="FF0066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又喝了  杯，这    杯里，一半是纯牛奶，一半是水。</a:t>
            </a:r>
          </a:p>
        </p:txBody>
      </p:sp>
      <p:graphicFrame>
        <p:nvGraphicFramePr>
          <p:cNvPr id="32" name="对象 31">
            <a:hlinkClick r:id="" action="ppaction://ole?verb=0"/>
          </p:cNvPr>
          <p:cNvGraphicFramePr>
            <a:graphicFrameLocks/>
          </p:cNvGraphicFramePr>
          <p:nvPr/>
        </p:nvGraphicFramePr>
        <p:xfrm>
          <a:off x="9768840" y="3945255"/>
          <a:ext cx="356870" cy="922020"/>
        </p:xfrm>
        <a:graphic>
          <a:graphicData uri="http://schemas.openxmlformats.org/presentationml/2006/ole">
            <p:oleObj spid="_x0000_s18434" r:id="rId11" imgW="152280" imgH="393480" progId="">
              <p:embed/>
            </p:oleObj>
          </a:graphicData>
        </a:graphic>
      </p:graphicFrame>
      <p:graphicFrame>
        <p:nvGraphicFramePr>
          <p:cNvPr id="34" name="对象 33">
            <a:hlinkClick r:id="" action="ppaction://ole?verb=0"/>
          </p:cNvPr>
          <p:cNvGraphicFramePr>
            <a:graphicFrameLocks/>
          </p:cNvGraphicFramePr>
          <p:nvPr/>
        </p:nvGraphicFramePr>
        <p:xfrm>
          <a:off x="11297920" y="3873500"/>
          <a:ext cx="356870" cy="922020"/>
        </p:xfrm>
        <a:graphic>
          <a:graphicData uri="http://schemas.openxmlformats.org/presentationml/2006/ole">
            <p:oleObj spid="_x0000_s18433" r:id="rId12" imgW="152280" imgH="393480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6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图片 17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218" name="组合 26"/>
          <p:cNvGrpSpPr/>
          <p:nvPr/>
        </p:nvGrpSpPr>
        <p:grpSpPr>
          <a:xfrm>
            <a:off x="2516505" y="1765300"/>
            <a:ext cx="4943475" cy="1076325"/>
            <a:chOff x="4591050" y="-307975"/>
            <a:chExt cx="4943475" cy="1076325"/>
          </a:xfrm>
        </p:grpSpPr>
        <p:sp>
          <p:nvSpPr>
            <p:cNvPr id="9257" name="TextBox 26"/>
            <p:cNvSpPr txBox="1"/>
            <p:nvPr/>
          </p:nvSpPr>
          <p:spPr>
            <a:xfrm>
              <a:off x="5181600" y="-102394"/>
              <a:ext cx="4352925" cy="7308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0" dirty="0">
                  <a:solidFill>
                    <a:srgbClr val="000000"/>
                  </a:solidFill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杯的一半是</a:t>
              </a:r>
              <a:r>
                <a:rPr lang="en-US" altLang="zh-CN" sz="3200" b="0" dirty="0">
                  <a:solidFill>
                    <a:srgbClr val="000000"/>
                  </a:solidFill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_____</a:t>
              </a:r>
              <a:r>
                <a:rPr lang="zh-CN" altLang="en-US" sz="3200" b="0" dirty="0">
                  <a:solidFill>
                    <a:srgbClr val="000000"/>
                  </a:solidFill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杯。</a:t>
              </a:r>
            </a:p>
          </p:txBody>
        </p:sp>
        <p:grpSp>
          <p:nvGrpSpPr>
            <p:cNvPr id="9258" name="组合 17"/>
            <p:cNvGrpSpPr/>
            <p:nvPr/>
          </p:nvGrpSpPr>
          <p:grpSpPr>
            <a:xfrm>
              <a:off x="4591050" y="-307975"/>
              <a:ext cx="779463" cy="1076325"/>
              <a:chOff x="7301541" y="973745"/>
              <a:chExt cx="639713" cy="1076344"/>
            </a:xfrm>
          </p:grpSpPr>
          <p:sp>
            <p:nvSpPr>
              <p:cNvPr id="9259" name="矩形 17"/>
              <p:cNvSpPr/>
              <p:nvPr/>
            </p:nvSpPr>
            <p:spPr>
              <a:xfrm>
                <a:off x="7301541" y="973745"/>
                <a:ext cx="639713" cy="1076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200" b="0" dirty="0">
                    <a:solidFill>
                      <a:srgbClr val="000000"/>
                    </a:solidFill>
                    <a:latin typeface="方正启体简体" panose="03000509000000000000" charset="-122"/>
                    <a:ea typeface="方正启体简体" panose="03000509000000000000" charset="-122"/>
                  </a:rPr>
                  <a:t>1</a:t>
                </a:r>
              </a:p>
              <a:p>
                <a:pPr algn="ctr"/>
                <a:r>
                  <a:rPr lang="en-US" altLang="zh-CN" sz="3200" b="0" dirty="0">
                    <a:solidFill>
                      <a:srgbClr val="000000"/>
                    </a:solidFill>
                    <a:latin typeface="方正启体简体" panose="03000509000000000000" charset="-122"/>
                    <a:ea typeface="方正启体简体" panose="03000509000000000000" charset="-122"/>
                  </a:rPr>
                  <a:t>2</a:t>
                </a:r>
                <a:endParaRPr lang="en-US" altLang="zh-CN" sz="3200" b="0" baseline="30000" dirty="0">
                  <a:solidFill>
                    <a:srgbClr val="000000"/>
                  </a:solidFill>
                  <a:latin typeface="方正启体简体" panose="03000509000000000000" charset="-122"/>
                  <a:ea typeface="方正启体简体" panose="03000509000000000000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7474824" y="1513505"/>
                <a:ext cx="295753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19" name="组合 27"/>
          <p:cNvGrpSpPr/>
          <p:nvPr/>
        </p:nvGrpSpPr>
        <p:grpSpPr>
          <a:xfrm>
            <a:off x="901065" y="2604453"/>
            <a:ext cx="1144588" cy="1866900"/>
            <a:chOff x="1019401" y="1427274"/>
            <a:chExt cx="1145089" cy="1867012"/>
          </a:xfrm>
        </p:grpSpPr>
        <p:grpSp>
          <p:nvGrpSpPr>
            <p:cNvPr id="9253" name="组合 6"/>
            <p:cNvGrpSpPr/>
            <p:nvPr/>
          </p:nvGrpSpPr>
          <p:grpSpPr>
            <a:xfrm>
              <a:off x="1023538" y="1427274"/>
              <a:ext cx="1140952" cy="1867012"/>
              <a:chOff x="1632502" y="-839400"/>
              <a:chExt cx="1584000" cy="25920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633374" y="456600"/>
                <a:ext cx="1583128" cy="1296000"/>
              </a:xfrm>
              <a:prstGeom prst="rect">
                <a:avLst/>
              </a:prstGeom>
              <a:solidFill>
                <a:srgbClr val="8BCA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+mn-cs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633374" y="-839400"/>
                <a:ext cx="1583128" cy="2592000"/>
              </a:xfrm>
              <a:prstGeom prst="rect">
                <a:avLst/>
              </a:prstGeom>
              <a:noFill/>
              <a:ln w="19050">
                <a:solidFill>
                  <a:srgbClr val="2181A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+mn-cs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1019401" y="2360780"/>
              <a:ext cx="287464" cy="0"/>
            </a:xfrm>
            <a:prstGeom prst="line">
              <a:avLst/>
            </a:prstGeom>
            <a:ln w="19050">
              <a:solidFill>
                <a:srgbClr val="2181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/>
          <p:cNvCxnSpPr/>
          <p:nvPr/>
        </p:nvCxnSpPr>
        <p:spPr>
          <a:xfrm>
            <a:off x="901065" y="3071178"/>
            <a:ext cx="146050" cy="0"/>
          </a:xfrm>
          <a:prstGeom prst="line">
            <a:avLst/>
          </a:prstGeom>
          <a:ln w="19050">
            <a:solidFill>
              <a:srgbClr val="2181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901065" y="4004628"/>
            <a:ext cx="146050" cy="0"/>
          </a:xfrm>
          <a:prstGeom prst="line">
            <a:avLst/>
          </a:prstGeom>
          <a:ln w="19050">
            <a:solidFill>
              <a:srgbClr val="2181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901065" y="4471353"/>
            <a:ext cx="146050" cy="0"/>
          </a:xfrm>
          <a:prstGeom prst="line">
            <a:avLst/>
          </a:prstGeom>
          <a:ln w="19050">
            <a:solidFill>
              <a:srgbClr val="2181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3" name="TextBox 9"/>
          <p:cNvSpPr txBox="1"/>
          <p:nvPr/>
        </p:nvSpPr>
        <p:spPr>
          <a:xfrm>
            <a:off x="2650490" y="2863215"/>
            <a:ext cx="84715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0" dirty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第二次喝的纯牛奶是</a:t>
            </a:r>
            <a:r>
              <a:rPr lang="en-US" altLang="zh-CN" sz="3200" b="0" dirty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_____</a:t>
            </a:r>
            <a:r>
              <a:rPr lang="zh-CN" altLang="en-US" sz="3200" b="0" dirty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杯，水是</a:t>
            </a:r>
            <a:r>
              <a:rPr lang="en-US" altLang="zh-CN" sz="3200" b="0" dirty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_____</a:t>
            </a:r>
            <a:r>
              <a:rPr lang="zh-CN" altLang="en-US" sz="3200" b="0" dirty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杯。</a:t>
            </a:r>
          </a:p>
        </p:txBody>
      </p:sp>
      <p:sp>
        <p:nvSpPr>
          <p:cNvPr id="9224" name="TextBox 9"/>
          <p:cNvSpPr txBox="1"/>
          <p:nvPr/>
        </p:nvSpPr>
        <p:spPr>
          <a:xfrm>
            <a:off x="2654935" y="4101465"/>
            <a:ext cx="99777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0" dirty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一共喝的纯牛奶：</a:t>
            </a:r>
            <a:r>
              <a:rPr lang="en-US" altLang="zh-CN" sz="3200" b="0" dirty="0" smtClean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__________</a:t>
            </a:r>
            <a:r>
              <a:rPr lang="en-US" altLang="zh-CN" sz="3200" b="0" dirty="0" smtClean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  <a:sym typeface="+mn-ea"/>
              </a:rPr>
              <a:t>___</a:t>
            </a:r>
            <a:r>
              <a:rPr lang="en-US" altLang="zh-CN" sz="3200" b="0" dirty="0" smtClean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         </a:t>
            </a:r>
            <a:r>
              <a:rPr lang="zh-CN" altLang="en-US" sz="3200" b="0" dirty="0" smtClean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水</a:t>
            </a:r>
            <a:r>
              <a:rPr lang="zh-CN" altLang="en-US" sz="3200" b="0" dirty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：</a:t>
            </a:r>
            <a:r>
              <a:rPr lang="en-US" altLang="zh-CN" sz="3200" b="0" dirty="0">
                <a:solidFill>
                  <a:srgbClr val="00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______</a:t>
            </a:r>
          </a:p>
        </p:txBody>
      </p:sp>
      <p:sp>
        <p:nvSpPr>
          <p:cNvPr id="3" name="矩形 17"/>
          <p:cNvSpPr/>
          <p:nvPr/>
        </p:nvSpPr>
        <p:spPr>
          <a:xfrm>
            <a:off x="5285740" y="1587500"/>
            <a:ext cx="7794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1</a:t>
            </a:r>
          </a:p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4</a:t>
            </a:r>
            <a:endParaRPr lang="en-US" altLang="zh-CN" sz="3200" b="0" baseline="30000" dirty="0">
              <a:solidFill>
                <a:srgbClr val="FF00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429250" y="2120265"/>
            <a:ext cx="551180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7"/>
          <p:cNvSpPr/>
          <p:nvPr/>
        </p:nvSpPr>
        <p:spPr>
          <a:xfrm>
            <a:off x="6273800" y="2575560"/>
            <a:ext cx="7794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1</a:t>
            </a:r>
          </a:p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4</a:t>
            </a:r>
            <a:endParaRPr lang="en-US" altLang="zh-CN" sz="3200" b="0" baseline="30000" dirty="0">
              <a:solidFill>
                <a:srgbClr val="FF00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417310" y="3108325"/>
            <a:ext cx="551180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17"/>
          <p:cNvSpPr/>
          <p:nvPr/>
        </p:nvSpPr>
        <p:spPr>
          <a:xfrm>
            <a:off x="9176385" y="2533650"/>
            <a:ext cx="7794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1</a:t>
            </a:r>
          </a:p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4</a:t>
            </a:r>
            <a:endParaRPr lang="en-US" altLang="zh-CN" sz="3200" b="0" baseline="30000" dirty="0">
              <a:solidFill>
                <a:srgbClr val="FF00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346565" y="3096895"/>
            <a:ext cx="551180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17"/>
          <p:cNvSpPr/>
          <p:nvPr/>
        </p:nvSpPr>
        <p:spPr>
          <a:xfrm>
            <a:off x="5695315" y="3795395"/>
            <a:ext cx="7794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1</a:t>
            </a:r>
          </a:p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2</a:t>
            </a:r>
            <a:endParaRPr lang="en-US" altLang="zh-CN" sz="3200" b="0" baseline="30000" dirty="0">
              <a:solidFill>
                <a:srgbClr val="FF00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67070" y="4328160"/>
            <a:ext cx="551180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对象 10">
            <a:hlinkClick r:id="" action="ppaction://ole?verb=0"/>
          </p:cNvPr>
          <p:cNvGraphicFramePr>
            <a:graphicFrameLocks/>
          </p:cNvGraphicFramePr>
          <p:nvPr/>
        </p:nvGraphicFramePr>
        <p:xfrm>
          <a:off x="5059045" y="3252470"/>
          <a:ext cx="914400" cy="215900"/>
        </p:xfrm>
        <a:graphic>
          <a:graphicData uri="http://schemas.openxmlformats.org/presentationml/2006/ole">
            <p:oleObj spid="_x0000_s20481" r:id="rId8" imgW="914400" imgH="215640" progId="">
              <p:embed/>
            </p:oleObj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307455" y="4017010"/>
            <a:ext cx="4794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0">
                <a:cs typeface="Arial" panose="020B0604020202020204" pitchFamily="34" charset="0"/>
              </a:rPr>
              <a:t>+</a:t>
            </a:r>
          </a:p>
        </p:txBody>
      </p:sp>
      <p:sp>
        <p:nvSpPr>
          <p:cNvPr id="13" name="矩形 17"/>
          <p:cNvSpPr/>
          <p:nvPr/>
        </p:nvSpPr>
        <p:spPr>
          <a:xfrm>
            <a:off x="6632575" y="3795395"/>
            <a:ext cx="7794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1</a:t>
            </a:r>
          </a:p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4</a:t>
            </a:r>
            <a:endParaRPr lang="en-US" altLang="zh-CN" sz="3200" b="0" baseline="30000" dirty="0">
              <a:solidFill>
                <a:srgbClr val="FF00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776085" y="4328160"/>
            <a:ext cx="551180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367270" y="4000500"/>
            <a:ext cx="4794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0">
                <a:cs typeface="Arial" panose="020B0604020202020204" pitchFamily="34" charset="0"/>
              </a:rPr>
              <a:t>=</a:t>
            </a:r>
          </a:p>
        </p:txBody>
      </p:sp>
      <p:sp>
        <p:nvSpPr>
          <p:cNvPr id="23" name="矩形 17"/>
          <p:cNvSpPr/>
          <p:nvPr/>
        </p:nvSpPr>
        <p:spPr>
          <a:xfrm>
            <a:off x="7764145" y="3778885"/>
            <a:ext cx="7794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3</a:t>
            </a:r>
          </a:p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4</a:t>
            </a:r>
            <a:endParaRPr lang="en-US" altLang="zh-CN" sz="3200" b="0" baseline="30000" dirty="0">
              <a:solidFill>
                <a:srgbClr val="FF00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907655" y="4311650"/>
            <a:ext cx="551180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256905" y="4041775"/>
            <a:ext cx="1403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（杯）</a:t>
            </a:r>
          </a:p>
        </p:txBody>
      </p:sp>
      <p:sp>
        <p:nvSpPr>
          <p:cNvPr id="22" name="矩形 17"/>
          <p:cNvSpPr/>
          <p:nvPr/>
        </p:nvSpPr>
        <p:spPr>
          <a:xfrm>
            <a:off x="10117455" y="3764915"/>
            <a:ext cx="7794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1</a:t>
            </a:r>
          </a:p>
          <a:p>
            <a:pPr algn="ctr"/>
            <a:r>
              <a:rPr lang="en-US" altLang="zh-CN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4</a:t>
            </a:r>
            <a:endParaRPr lang="en-US" altLang="zh-CN" sz="3200" b="0" baseline="30000" dirty="0">
              <a:solidFill>
                <a:srgbClr val="FF00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0231755" y="4338955"/>
            <a:ext cx="551180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0838815" y="4101465"/>
            <a:ext cx="5899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4" grpId="0"/>
      <p:bldP spid="3" grpId="0"/>
      <p:bldP spid="5" grpId="0"/>
      <p:bldP spid="7" grpId="0"/>
      <p:bldP spid="9" grpId="0"/>
      <p:bldP spid="12" grpId="0"/>
      <p:bldP spid="13" grpId="0"/>
      <p:bldP spid="21" grpId="0"/>
      <p:bldP spid="23" grpId="0"/>
      <p:bldP spid="25" grpId="0"/>
      <p:bldP spid="2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2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圆角矩形 5"/>
          <p:cNvSpPr/>
          <p:nvPr/>
        </p:nvSpPr>
        <p:spPr>
          <a:xfrm>
            <a:off x="2481580" y="1314450"/>
            <a:ext cx="2828290" cy="6223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回顾与反思</a:t>
            </a:r>
          </a:p>
        </p:txBody>
      </p:sp>
      <p:sp>
        <p:nvSpPr>
          <p:cNvPr id="692227" name="Text Box 3"/>
          <p:cNvSpPr txBox="1">
            <a:spLocks noChangeArrowheads="1"/>
          </p:cNvSpPr>
          <p:nvPr/>
        </p:nvSpPr>
        <p:spPr bwMode="auto">
          <a:xfrm>
            <a:off x="1227386" y="2014874"/>
            <a:ext cx="32585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  <a:ea typeface="楷体" panose="02010609060101010101" pitchFamily="49" charset="-122"/>
              </a:rPr>
              <a:t>可以怎样检验</a:t>
            </a:r>
            <a:r>
              <a:rPr lang="zh-CN" altLang="en-US" sz="3200" dirty="0" smtClean="0">
                <a:solidFill>
                  <a:schemeClr val="tx1"/>
                </a:solidFill>
                <a:ea typeface="楷体" panose="02010609060101010101" pitchFamily="49" charset="-122"/>
              </a:rPr>
              <a:t>？</a:t>
            </a:r>
            <a:endParaRPr lang="zh-CN" altLang="en-US" sz="32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31265" y="2329180"/>
            <a:ext cx="1008697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第一次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喝了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“半杯”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 ，第二次又喝了“半杯”，乐乐喝下去的牛奶与水的总量是“一杯”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而    杯纯牛奶和    杯水合起来也是“一杯”。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079538" y="3052715"/>
            <a:ext cx="522287" cy="938455"/>
            <a:chOff x="4651386" y="5551966"/>
            <a:chExt cx="522287" cy="938455"/>
          </a:xfrm>
        </p:grpSpPr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4668848" y="5967201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4651386" y="5551966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0" name="Line 17"/>
            <p:cNvSpPr>
              <a:spLocks noChangeShapeType="1"/>
            </p:cNvSpPr>
            <p:nvPr/>
          </p:nvSpPr>
          <p:spPr bwMode="auto">
            <a:xfrm>
              <a:off x="4668848" y="6043909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58335" y="3759470"/>
            <a:ext cx="522287" cy="938455"/>
            <a:chOff x="6984106" y="5552505"/>
            <a:chExt cx="522287" cy="938455"/>
          </a:xfrm>
        </p:grpSpPr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7001568" y="5967740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6984106" y="5552505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23" name="Line 17"/>
            <p:cNvSpPr>
              <a:spLocks noChangeShapeType="1"/>
            </p:cNvSpPr>
            <p:nvPr/>
          </p:nvSpPr>
          <p:spPr bwMode="auto">
            <a:xfrm>
              <a:off x="7001568" y="6044448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53886" y="4372595"/>
            <a:ext cx="8640960" cy="2308324"/>
            <a:chOff x="123181" y="4005064"/>
            <a:chExt cx="8640960" cy="2308324"/>
          </a:xfrm>
        </p:grpSpPr>
        <p:sp>
          <p:nvSpPr>
            <p:cNvPr id="24" name="矩形 23"/>
            <p:cNvSpPr/>
            <p:nvPr/>
          </p:nvSpPr>
          <p:spPr>
            <a:xfrm>
              <a:off x="123181" y="4005064"/>
              <a:ext cx="864096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C00000"/>
                  </a:solidFill>
                  <a:ea typeface="华文楷体" panose="02010600040101010101" pitchFamily="2" charset="-122"/>
                  <a:cs typeface="Times New Roman" panose="02020603050405020304" pitchFamily="18" charset="0"/>
                </a:rPr>
                <a:t>         </a:t>
              </a:r>
              <a:r>
                <a:rPr lang="zh-CN" altLang="zh-CN" sz="3200" dirty="0" smtClean="0">
                  <a:solidFill>
                    <a:srgbClr val="C00000"/>
                  </a:solidFill>
                  <a:ea typeface="华文楷体" panose="02010600040101010101" pitchFamily="2" charset="-122"/>
                  <a:cs typeface="Times New Roman" panose="02020603050405020304" pitchFamily="18" charset="0"/>
                </a:rPr>
                <a:t>剩下的</a:t>
              </a:r>
              <a:r>
                <a:rPr lang="en-US" altLang="zh-CN" sz="3200" dirty="0" smtClean="0">
                  <a:solidFill>
                    <a:srgbClr val="C00000"/>
                  </a:solidFill>
                  <a:ea typeface="华文楷体" panose="02010600040101010101" pitchFamily="2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杯</a:t>
              </a:r>
              <a:r>
                <a:rPr lang="zh-CN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中有一半的纯牛奶和一半的水</a:t>
              </a:r>
              <a:r>
                <a:rPr lang="en-US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所以剩下的纯牛奶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    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杯</a:t>
              </a:r>
              <a:r>
                <a:rPr lang="en-US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所以喝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了</a:t>
              </a:r>
              <a:r>
                <a:rPr lang="en-US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杯</a:t>
              </a:r>
              <a:r>
                <a:rPr lang="zh-CN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纯牛奶是正确的。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267744" y="4005064"/>
              <a:ext cx="522287" cy="938455"/>
              <a:chOff x="4651386" y="5551966"/>
              <a:chExt cx="522287" cy="938455"/>
            </a:xfrm>
          </p:grpSpPr>
          <p:sp>
            <p:nvSpPr>
              <p:cNvPr id="27" name="Text Box 15"/>
              <p:cNvSpPr txBox="1">
                <a:spLocks noChangeArrowheads="1"/>
              </p:cNvSpPr>
              <p:nvPr/>
            </p:nvSpPr>
            <p:spPr bwMode="auto">
              <a:xfrm>
                <a:off x="4668848" y="5967201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2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8" name="Text Box 16"/>
              <p:cNvSpPr txBox="1">
                <a:spLocks noChangeArrowheads="1"/>
              </p:cNvSpPr>
              <p:nvPr/>
            </p:nvSpPr>
            <p:spPr bwMode="auto">
              <a:xfrm>
                <a:off x="4651386" y="5551966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9" name="Line 17"/>
              <p:cNvSpPr>
                <a:spLocks noChangeShapeType="1"/>
              </p:cNvSpPr>
              <p:nvPr/>
            </p:nvSpPr>
            <p:spPr bwMode="auto">
              <a:xfrm>
                <a:off x="4668848" y="6043909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851920" y="4722793"/>
              <a:ext cx="522287" cy="938455"/>
              <a:chOff x="4651386" y="5551966"/>
              <a:chExt cx="522287" cy="938455"/>
            </a:xfrm>
          </p:grpSpPr>
          <p:sp>
            <p:nvSpPr>
              <p:cNvPr id="31" name="Text Box 15"/>
              <p:cNvSpPr txBox="1">
                <a:spLocks noChangeArrowheads="1"/>
              </p:cNvSpPr>
              <p:nvPr/>
            </p:nvSpPr>
            <p:spPr bwMode="auto">
              <a:xfrm>
                <a:off x="4668848" y="5967201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4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2" name="Text Box 16"/>
              <p:cNvSpPr txBox="1">
                <a:spLocks noChangeArrowheads="1"/>
              </p:cNvSpPr>
              <p:nvPr/>
            </p:nvSpPr>
            <p:spPr bwMode="auto">
              <a:xfrm>
                <a:off x="4651386" y="5551966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3" name="Line 17"/>
              <p:cNvSpPr>
                <a:spLocks noChangeShapeType="1"/>
              </p:cNvSpPr>
              <p:nvPr/>
            </p:nvSpPr>
            <p:spPr bwMode="auto">
              <a:xfrm>
                <a:off x="4668848" y="6043909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308030" y="4581128"/>
              <a:ext cx="522287" cy="1153899"/>
              <a:chOff x="4651386" y="5551966"/>
              <a:chExt cx="522287" cy="1153899"/>
            </a:xfrm>
          </p:grpSpPr>
          <p:sp>
            <p:nvSpPr>
              <p:cNvPr id="35" name="Text Box 15"/>
              <p:cNvSpPr txBox="1">
                <a:spLocks noChangeArrowheads="1"/>
              </p:cNvSpPr>
              <p:nvPr/>
            </p:nvSpPr>
            <p:spPr bwMode="auto">
              <a:xfrm>
                <a:off x="4668848" y="5967201"/>
                <a:ext cx="504825" cy="7386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4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6" name="Text Box 16"/>
              <p:cNvSpPr txBox="1">
                <a:spLocks noChangeArrowheads="1"/>
              </p:cNvSpPr>
              <p:nvPr/>
            </p:nvSpPr>
            <p:spPr bwMode="auto">
              <a:xfrm>
                <a:off x="4651386" y="5551966"/>
                <a:ext cx="360363" cy="7386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3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7" name="Line 17"/>
              <p:cNvSpPr>
                <a:spLocks noChangeShapeType="1"/>
              </p:cNvSpPr>
              <p:nvPr/>
            </p:nvSpPr>
            <p:spPr bwMode="auto">
              <a:xfrm>
                <a:off x="4668848" y="6213755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92227" grpId="0" bldLvl="0" autoUpdateAnimBg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2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圆角矩形 5"/>
          <p:cNvSpPr/>
          <p:nvPr/>
        </p:nvSpPr>
        <p:spPr>
          <a:xfrm>
            <a:off x="2481580" y="1314450"/>
            <a:ext cx="2828290" cy="6223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回顾与反思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106136" y="2369322"/>
            <a:ext cx="80962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解决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这道题的关键是什么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92236" name="Text Box 12"/>
          <p:cNvSpPr txBox="1">
            <a:spLocks noChangeArrowheads="1"/>
          </p:cNvSpPr>
          <p:nvPr/>
        </p:nvSpPr>
        <p:spPr bwMode="auto">
          <a:xfrm>
            <a:off x="3022521" y="3136799"/>
            <a:ext cx="564748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第二次喝了多少杯纯牛奶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?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2191097" y="4061083"/>
            <a:ext cx="867181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 每次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喝的半杯中都是剩下纯牛奶的一半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第一次喝的是整杯纯牛奶的一半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第二次喝的是剩下半杯纯牛奶的一半。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9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692236" grpId="0" bldLvl="0" autoUpdateAnimBg="0"/>
      <p:bldP spid="25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圆角矩形 5"/>
          <p:cNvSpPr/>
          <p:nvPr/>
        </p:nvSpPr>
        <p:spPr>
          <a:xfrm>
            <a:off x="2481580" y="1314450"/>
            <a:ext cx="2828290" cy="6223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回顾与反思</a:t>
            </a:r>
          </a:p>
        </p:txBody>
      </p:sp>
      <p:sp>
        <p:nvSpPr>
          <p:cNvPr id="692237" name="Text Box 13"/>
          <p:cNvSpPr txBox="1">
            <a:spLocks noChangeArrowheads="1"/>
          </p:cNvSpPr>
          <p:nvPr/>
        </p:nvSpPr>
        <p:spPr bwMode="auto">
          <a:xfrm>
            <a:off x="2041479" y="3296677"/>
            <a:ext cx="250100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楷体" panose="02010609060101010101" pitchFamily="49" charset="-122"/>
              </a:rPr>
              <a:t>分数的意义</a:t>
            </a:r>
            <a:endParaRPr lang="zh-CN" altLang="en-US" sz="36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742500" y="2099091"/>
            <a:ext cx="80962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chemeClr val="tx1"/>
                </a:solidFill>
                <a:ea typeface="楷体" panose="02010609060101010101" pitchFamily="49" charset="-122"/>
              </a:rPr>
              <a:t>关键步骤</a:t>
            </a:r>
            <a:r>
              <a:rPr lang="zh-CN" altLang="en-US" sz="3200" dirty="0">
                <a:solidFill>
                  <a:schemeClr val="tx1"/>
                </a:solidFill>
                <a:ea typeface="楷体" panose="02010609060101010101" pitchFamily="49" charset="-122"/>
              </a:rPr>
              <a:t>利用了什么知识？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010724" y="5312901"/>
            <a:ext cx="9202308" cy="1007098"/>
            <a:chOff x="87696" y="5189857"/>
            <a:chExt cx="9202308" cy="1007098"/>
          </a:xfrm>
        </p:grpSpPr>
        <p:sp>
          <p:nvSpPr>
            <p:cNvPr id="692233" name="Text Box 9"/>
            <p:cNvSpPr txBox="1">
              <a:spLocks noChangeArrowheads="1"/>
            </p:cNvSpPr>
            <p:nvPr/>
          </p:nvSpPr>
          <p:spPr bwMode="auto">
            <a:xfrm>
              <a:off x="87696" y="5401866"/>
              <a:ext cx="9202308" cy="6463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en-US" altLang="zh-CN" sz="3600" b="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3600" b="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答：</a:t>
              </a:r>
              <a:r>
                <a:rPr lang="zh-CN" altLang="en-US" sz="36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他一共喝了 </a:t>
              </a:r>
              <a:r>
                <a:rPr lang="zh-CN" altLang="en-US" sz="36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zh-CN" altLang="en-US" sz="36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杯纯牛奶。  </a:t>
              </a:r>
              <a:r>
                <a:rPr lang="zh-CN" altLang="en-US" sz="36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</a:t>
              </a:r>
              <a:r>
                <a:rPr lang="zh-CN" altLang="en-US" sz="36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杯水。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614620" y="5229200"/>
              <a:ext cx="522287" cy="967755"/>
              <a:chOff x="4651386" y="5522666"/>
              <a:chExt cx="522287" cy="967755"/>
            </a:xfrm>
          </p:grpSpPr>
          <p:sp>
            <p:nvSpPr>
              <p:cNvPr id="18" name="Text Box 15"/>
              <p:cNvSpPr txBox="1">
                <a:spLocks noChangeArrowheads="1"/>
              </p:cNvSpPr>
              <p:nvPr/>
            </p:nvSpPr>
            <p:spPr bwMode="auto">
              <a:xfrm>
                <a:off x="4668848" y="5967201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4</a:t>
                </a:r>
                <a:endParaRPr lang="en-US" altLang="zh-CN" sz="2800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9" name="Text Box 16"/>
              <p:cNvSpPr txBox="1">
                <a:spLocks noChangeArrowheads="1"/>
              </p:cNvSpPr>
              <p:nvPr/>
            </p:nvSpPr>
            <p:spPr bwMode="auto">
              <a:xfrm>
                <a:off x="4651386" y="5522666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3</a:t>
                </a:r>
                <a:endParaRPr lang="en-US" altLang="zh-CN" sz="2800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0" name="Line 17"/>
              <p:cNvSpPr>
                <a:spLocks noChangeShapeType="1"/>
              </p:cNvSpPr>
              <p:nvPr/>
            </p:nvSpPr>
            <p:spPr bwMode="auto">
              <a:xfrm>
                <a:off x="4668848" y="6043909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619323" y="5189857"/>
              <a:ext cx="522287" cy="967755"/>
              <a:chOff x="7413332" y="5523205"/>
              <a:chExt cx="522287" cy="967755"/>
            </a:xfrm>
          </p:grpSpPr>
          <p:sp>
            <p:nvSpPr>
              <p:cNvPr id="22" name="Text Box 15"/>
              <p:cNvSpPr txBox="1">
                <a:spLocks noChangeArrowheads="1"/>
              </p:cNvSpPr>
              <p:nvPr/>
            </p:nvSpPr>
            <p:spPr bwMode="auto">
              <a:xfrm>
                <a:off x="7430794" y="5967740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4</a:t>
                </a:r>
                <a:endParaRPr lang="en-US" altLang="zh-CN" sz="2800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3" name="Text Box 16"/>
              <p:cNvSpPr txBox="1">
                <a:spLocks noChangeArrowheads="1"/>
              </p:cNvSpPr>
              <p:nvPr/>
            </p:nvSpPr>
            <p:spPr bwMode="auto">
              <a:xfrm>
                <a:off x="7413332" y="5523205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4" name="Line 17"/>
              <p:cNvSpPr>
                <a:spLocks noChangeShapeType="1"/>
              </p:cNvSpPr>
              <p:nvPr/>
            </p:nvSpPr>
            <p:spPr bwMode="auto">
              <a:xfrm>
                <a:off x="7430794" y="6044448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5207170" y="3272061"/>
            <a:ext cx="250100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ea typeface="楷体" panose="02010609060101010101" pitchFamily="49" charset="-122"/>
              </a:rPr>
              <a:t>分数</a:t>
            </a:r>
            <a:r>
              <a:rPr lang="zh-CN" altLang="en-US" sz="3600" dirty="0" smtClean="0">
                <a:solidFill>
                  <a:srgbClr val="FF0000"/>
                </a:solidFill>
                <a:ea typeface="楷体" panose="02010609060101010101" pitchFamily="49" charset="-122"/>
              </a:rPr>
              <a:t>加减法</a:t>
            </a:r>
            <a:endParaRPr lang="zh-CN" altLang="en-US" sz="36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8304934" y="3272060"/>
            <a:ext cx="157447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ea typeface="楷体" panose="02010609060101010101" pitchFamily="49" charset="-122"/>
              </a:rPr>
              <a:t>画图法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9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237" grpId="0" bldLvl="0" animBg="1" autoUpdateAnimBg="0"/>
      <p:bldP spid="16" grpId="0" bldLvl="0" autoUpdateAnimBg="0"/>
      <p:bldP spid="25" grpId="0" bldLvl="0" animBg="1" autoUpdateAnimBg="0"/>
      <p:bldP spid="26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3014151" y="1266551"/>
            <a:ext cx="849694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一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杯纯牛奶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乐乐喝了半杯后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觉得有些凉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就兑满了热水。又喝了半杯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觉得还是有些凉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就又兑满了热水。又喝了半杯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就出去玩了。他一共喝了多少杯纯牛奶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多少杯水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 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3461752" y="3464844"/>
            <a:ext cx="31682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喝纯牛奶：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96841" y="3270398"/>
            <a:ext cx="504825" cy="967755"/>
            <a:chOff x="3329956" y="5544652"/>
            <a:chExt cx="522287" cy="967755"/>
          </a:xfrm>
        </p:grpSpPr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3347418" y="598918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  <p:sp>
          <p:nvSpPr>
            <p:cNvPr id="27" name="Text Box 16"/>
            <p:cNvSpPr txBox="1">
              <a:spLocks noChangeArrowheads="1"/>
            </p:cNvSpPr>
            <p:nvPr/>
          </p:nvSpPr>
          <p:spPr bwMode="auto">
            <a:xfrm>
              <a:off x="3329956" y="5544652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28" name="Line 17"/>
            <p:cNvSpPr>
              <a:spLocks noChangeShapeType="1"/>
            </p:cNvSpPr>
            <p:nvPr/>
          </p:nvSpPr>
          <p:spPr bwMode="auto">
            <a:xfrm>
              <a:off x="3347418" y="606589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334806" y="439484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喝水：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35065" y="3487326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46717" y="348732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91813" y="3477267"/>
            <a:ext cx="1031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杯</a:t>
            </a:r>
            <a:r>
              <a:rPr lang="en-US" altLang="zh-CN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720833" y="3266728"/>
            <a:ext cx="522287" cy="967755"/>
            <a:chOff x="3981940" y="5540982"/>
            <a:chExt cx="522287" cy="967755"/>
          </a:xfrm>
        </p:grpSpPr>
        <p:sp>
          <p:nvSpPr>
            <p:cNvPr id="34" name="Text Box 15"/>
            <p:cNvSpPr txBox="1">
              <a:spLocks noChangeArrowheads="1"/>
            </p:cNvSpPr>
            <p:nvPr/>
          </p:nvSpPr>
          <p:spPr bwMode="auto">
            <a:xfrm>
              <a:off x="3999402" y="598551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7" name="Text Box 16"/>
            <p:cNvSpPr txBox="1">
              <a:spLocks noChangeArrowheads="1"/>
            </p:cNvSpPr>
            <p:nvPr/>
          </p:nvSpPr>
          <p:spPr bwMode="auto">
            <a:xfrm>
              <a:off x="3981940" y="5540982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45" name="Line 17"/>
            <p:cNvSpPr>
              <a:spLocks noChangeShapeType="1"/>
            </p:cNvSpPr>
            <p:nvPr/>
          </p:nvSpPr>
          <p:spPr bwMode="auto">
            <a:xfrm>
              <a:off x="3999402" y="606222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46060" y="3248412"/>
            <a:ext cx="522287" cy="967755"/>
            <a:chOff x="4651386" y="5522666"/>
            <a:chExt cx="522287" cy="967755"/>
          </a:xfrm>
        </p:grpSpPr>
        <p:sp>
          <p:nvSpPr>
            <p:cNvPr id="47" name="Text Box 15"/>
            <p:cNvSpPr txBox="1">
              <a:spLocks noChangeArrowheads="1"/>
            </p:cNvSpPr>
            <p:nvPr/>
          </p:nvSpPr>
          <p:spPr bwMode="auto">
            <a:xfrm>
              <a:off x="4668848" y="5967201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8" name="Text Box 16"/>
            <p:cNvSpPr txBox="1">
              <a:spLocks noChangeArrowheads="1"/>
            </p:cNvSpPr>
            <p:nvPr/>
          </p:nvSpPr>
          <p:spPr bwMode="auto">
            <a:xfrm>
              <a:off x="4651386" y="5522666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4" name="Line 17"/>
            <p:cNvSpPr>
              <a:spLocks noChangeShapeType="1"/>
            </p:cNvSpPr>
            <p:nvPr/>
          </p:nvSpPr>
          <p:spPr bwMode="auto">
            <a:xfrm>
              <a:off x="4668848" y="6043909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7033002" y="3489235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418770" y="3268637"/>
            <a:ext cx="522287" cy="967755"/>
            <a:chOff x="3981940" y="5540982"/>
            <a:chExt cx="522287" cy="967755"/>
          </a:xfrm>
        </p:grpSpPr>
        <p:sp>
          <p:nvSpPr>
            <p:cNvPr id="57" name="Text Box 15"/>
            <p:cNvSpPr txBox="1">
              <a:spLocks noChangeArrowheads="1"/>
            </p:cNvSpPr>
            <p:nvPr/>
          </p:nvSpPr>
          <p:spPr bwMode="auto">
            <a:xfrm>
              <a:off x="3999402" y="598551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8" name="Text Box 16"/>
            <p:cNvSpPr txBox="1">
              <a:spLocks noChangeArrowheads="1"/>
            </p:cNvSpPr>
            <p:nvPr/>
          </p:nvSpPr>
          <p:spPr bwMode="auto">
            <a:xfrm>
              <a:off x="3981940" y="5540982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59" name="Line 17"/>
            <p:cNvSpPr>
              <a:spLocks noChangeShapeType="1"/>
            </p:cNvSpPr>
            <p:nvPr/>
          </p:nvSpPr>
          <p:spPr bwMode="auto">
            <a:xfrm>
              <a:off x="3999402" y="606222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7026637" y="449543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671733" y="4485379"/>
            <a:ext cx="1031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杯</a:t>
            </a:r>
            <a:r>
              <a:rPr lang="en-US" altLang="zh-CN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996841" y="4274840"/>
            <a:ext cx="522287" cy="967755"/>
            <a:chOff x="3981940" y="5540982"/>
            <a:chExt cx="522287" cy="967755"/>
          </a:xfrm>
        </p:grpSpPr>
        <p:sp>
          <p:nvSpPr>
            <p:cNvPr id="63" name="Text Box 15"/>
            <p:cNvSpPr txBox="1">
              <a:spLocks noChangeArrowheads="1"/>
            </p:cNvSpPr>
            <p:nvPr/>
          </p:nvSpPr>
          <p:spPr bwMode="auto">
            <a:xfrm>
              <a:off x="3999402" y="598551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4" name="Text Box 16"/>
            <p:cNvSpPr txBox="1">
              <a:spLocks noChangeArrowheads="1"/>
            </p:cNvSpPr>
            <p:nvPr/>
          </p:nvSpPr>
          <p:spPr bwMode="auto">
            <a:xfrm>
              <a:off x="3981940" y="5540982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65" name="Line 17"/>
            <p:cNvSpPr>
              <a:spLocks noChangeShapeType="1"/>
            </p:cNvSpPr>
            <p:nvPr/>
          </p:nvSpPr>
          <p:spPr bwMode="auto">
            <a:xfrm>
              <a:off x="3999402" y="606222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425980" y="4256524"/>
            <a:ext cx="522287" cy="967755"/>
            <a:chOff x="4651386" y="5522666"/>
            <a:chExt cx="522287" cy="967755"/>
          </a:xfrm>
        </p:grpSpPr>
        <p:sp>
          <p:nvSpPr>
            <p:cNvPr id="67" name="Text Box 15"/>
            <p:cNvSpPr txBox="1">
              <a:spLocks noChangeArrowheads="1"/>
            </p:cNvSpPr>
            <p:nvPr/>
          </p:nvSpPr>
          <p:spPr bwMode="auto">
            <a:xfrm>
              <a:off x="4668848" y="5967201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8" name="Text Box 16"/>
            <p:cNvSpPr txBox="1">
              <a:spLocks noChangeArrowheads="1"/>
            </p:cNvSpPr>
            <p:nvPr/>
          </p:nvSpPr>
          <p:spPr bwMode="auto">
            <a:xfrm>
              <a:off x="4651386" y="5522666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9" name="Line 17"/>
            <p:cNvSpPr>
              <a:spLocks noChangeShapeType="1"/>
            </p:cNvSpPr>
            <p:nvPr/>
          </p:nvSpPr>
          <p:spPr bwMode="auto">
            <a:xfrm>
              <a:off x="4668848" y="6043909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6309010" y="4497347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698690" y="4276749"/>
            <a:ext cx="522287" cy="967755"/>
            <a:chOff x="3981940" y="5540982"/>
            <a:chExt cx="522287" cy="967755"/>
          </a:xfrm>
        </p:grpSpPr>
        <p:sp>
          <p:nvSpPr>
            <p:cNvPr id="72" name="Text Box 15"/>
            <p:cNvSpPr txBox="1">
              <a:spLocks noChangeArrowheads="1"/>
            </p:cNvSpPr>
            <p:nvPr/>
          </p:nvSpPr>
          <p:spPr bwMode="auto">
            <a:xfrm>
              <a:off x="3999402" y="598551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3" name="Text Box 16"/>
            <p:cNvSpPr txBox="1">
              <a:spLocks noChangeArrowheads="1"/>
            </p:cNvSpPr>
            <p:nvPr/>
          </p:nvSpPr>
          <p:spPr bwMode="auto">
            <a:xfrm>
              <a:off x="3981940" y="5540982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4" name="Line 17"/>
            <p:cNvSpPr>
              <a:spLocks noChangeShapeType="1"/>
            </p:cNvSpPr>
            <p:nvPr/>
          </p:nvSpPr>
          <p:spPr bwMode="auto">
            <a:xfrm>
              <a:off x="3999402" y="606222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099388" y="5203523"/>
            <a:ext cx="10092612" cy="1007098"/>
            <a:chOff x="-245358" y="5189857"/>
            <a:chExt cx="10092612" cy="1007098"/>
          </a:xfrm>
        </p:grpSpPr>
        <p:sp>
          <p:nvSpPr>
            <p:cNvPr id="76" name="Text Box 9"/>
            <p:cNvSpPr txBox="1">
              <a:spLocks noChangeArrowheads="1"/>
            </p:cNvSpPr>
            <p:nvPr/>
          </p:nvSpPr>
          <p:spPr bwMode="auto">
            <a:xfrm>
              <a:off x="-245358" y="5353098"/>
              <a:ext cx="10092612" cy="6463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en-US" altLang="zh-CN" sz="3600" b="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r>
                <a:rPr lang="zh-CN" altLang="en-US" sz="3600" b="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答：</a:t>
              </a:r>
              <a:r>
                <a:rPr lang="zh-CN" altLang="en-US" sz="36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他一共喝了    杯纯牛奶。   杯水。</a:t>
              </a: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3614620" y="5229200"/>
              <a:ext cx="522287" cy="967755"/>
              <a:chOff x="4651386" y="5522666"/>
              <a:chExt cx="522287" cy="967755"/>
            </a:xfrm>
          </p:grpSpPr>
          <p:sp>
            <p:nvSpPr>
              <p:cNvPr id="78" name="Text Box 15"/>
              <p:cNvSpPr txBox="1">
                <a:spLocks noChangeArrowheads="1"/>
              </p:cNvSpPr>
              <p:nvPr/>
            </p:nvSpPr>
            <p:spPr bwMode="auto">
              <a:xfrm>
                <a:off x="4668848" y="5967201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8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79" name="Text Box 16"/>
              <p:cNvSpPr txBox="1">
                <a:spLocks noChangeArrowheads="1"/>
              </p:cNvSpPr>
              <p:nvPr/>
            </p:nvSpPr>
            <p:spPr bwMode="auto">
              <a:xfrm>
                <a:off x="4651386" y="5522666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7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80" name="Line 17"/>
              <p:cNvSpPr>
                <a:spLocks noChangeShapeType="1"/>
              </p:cNvSpPr>
              <p:nvPr/>
            </p:nvSpPr>
            <p:spPr bwMode="auto">
              <a:xfrm>
                <a:off x="4668848" y="6043909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190097" y="5189857"/>
              <a:ext cx="522287" cy="967755"/>
              <a:chOff x="6984106" y="5523205"/>
              <a:chExt cx="522287" cy="967755"/>
            </a:xfrm>
          </p:grpSpPr>
          <p:sp>
            <p:nvSpPr>
              <p:cNvPr id="82" name="Text Box 15"/>
              <p:cNvSpPr txBox="1">
                <a:spLocks noChangeArrowheads="1"/>
              </p:cNvSpPr>
              <p:nvPr/>
            </p:nvSpPr>
            <p:spPr bwMode="auto">
              <a:xfrm>
                <a:off x="7001568" y="5967740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8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83" name="Text Box 16"/>
              <p:cNvSpPr txBox="1">
                <a:spLocks noChangeArrowheads="1"/>
              </p:cNvSpPr>
              <p:nvPr/>
            </p:nvSpPr>
            <p:spPr bwMode="auto">
              <a:xfrm>
                <a:off x="6984106" y="5523205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5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84" name="Line 17"/>
              <p:cNvSpPr>
                <a:spLocks noChangeShapeType="1"/>
              </p:cNvSpPr>
              <p:nvPr/>
            </p:nvSpPr>
            <p:spPr bwMode="auto">
              <a:xfrm>
                <a:off x="7001568" y="6044448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9" grpId="0"/>
      <p:bldP spid="30" grpId="0"/>
      <p:bldP spid="31" grpId="0"/>
      <p:bldP spid="32" grpId="0"/>
      <p:bldP spid="55" grpId="0"/>
      <p:bldP spid="60" grpId="0"/>
      <p:bldP spid="61" grpId="0"/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533330" y="670139"/>
            <a:ext cx="6288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1.完成教材第100页练习二十五第3题。</a:t>
            </a:r>
          </a:p>
        </p:txBody>
      </p:sp>
      <p:sp>
        <p:nvSpPr>
          <p:cNvPr id="11" name="TextBox 38"/>
          <p:cNvSpPr txBox="1"/>
          <p:nvPr/>
        </p:nvSpPr>
        <p:spPr>
          <a:xfrm>
            <a:off x="4862730" y="42425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" name="TextBox 39"/>
          <p:cNvSpPr txBox="1"/>
          <p:nvPr/>
        </p:nvSpPr>
        <p:spPr>
          <a:xfrm>
            <a:off x="4862730" y="46480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862729" y="474968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5294777" y="440542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08193" y="42425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10801" y="464802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608192" y="474968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112248" y="445857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4" name="TextBox 53"/>
          <p:cNvSpPr txBox="1"/>
          <p:nvPr/>
        </p:nvSpPr>
        <p:spPr>
          <a:xfrm>
            <a:off x="6544297" y="42425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544297" y="46480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544296" y="474968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606108" y="1362234"/>
            <a:ext cx="898004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</a:rPr>
              <a:t>五（一）班同学去革命老区参观，共用去</a:t>
            </a:r>
            <a:r>
              <a:rPr lang="en-US" altLang="zh-CN" sz="3200" dirty="0" smtClean="0">
                <a:solidFill>
                  <a:schemeClr val="tx1"/>
                </a:solidFill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</a:rPr>
              <a:t>小时，其中路上用去的时间占      ，吃午饭与休息时间共占     ，剩下的是游览的时间，游览的时间占几分之几？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214657" y="44054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502689" y="439671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29663" y="5625209"/>
            <a:ext cx="4636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答：游览</a:t>
            </a:r>
            <a:r>
              <a:rPr lang="zh-CN" altLang="en-US" sz="3200" dirty="0">
                <a:solidFill>
                  <a:srgbClr val="FF0000"/>
                </a:solidFill>
              </a:rPr>
              <a:t>的时间</a:t>
            </a:r>
            <a:r>
              <a:rPr lang="zh-CN" altLang="en-US" sz="3200" dirty="0" smtClean="0">
                <a:solidFill>
                  <a:srgbClr val="FF0000"/>
                </a:solidFill>
              </a:rPr>
              <a:t>占        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964096" y="5402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964096" y="58083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6964095" y="591003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705325" y="207924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05325" y="24847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705324" y="258637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6"/>
          <p:cNvSpPr txBox="1"/>
          <p:nvPr/>
        </p:nvSpPr>
        <p:spPr>
          <a:xfrm>
            <a:off x="2947271" y="27650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2849879" y="317048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47270" y="327213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42" grpId="0"/>
      <p:bldP spid="43" grpId="0"/>
      <p:bldP spid="44" grpId="0"/>
      <p:bldP spid="46" grpId="0"/>
      <p:bldP spid="54" grpId="0"/>
      <p:bldP spid="55" grpId="0"/>
      <p:bldP spid="58" grpId="0"/>
      <p:bldP spid="59" grpId="0"/>
      <p:bldP spid="14" grpId="0"/>
      <p:bldP spid="66" grpId="0"/>
      <p:bldP spid="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29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1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590480" y="679664"/>
            <a:ext cx="6288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2.完成教材第100页练习二十五第4题。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972032" y="40375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72032" y="44430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3972031" y="454470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4345196" y="42004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717495" y="40375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05236" y="44430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4717494" y="454470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5221550" y="425360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60" name="TextBox 59"/>
          <p:cNvSpPr txBox="1"/>
          <p:nvPr/>
        </p:nvSpPr>
        <p:spPr>
          <a:xfrm>
            <a:off x="5641340" y="40375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569332" y="444305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5653598" y="454470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1197803" y="1445290"/>
            <a:ext cx="89800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</a:rPr>
              <a:t>用分数表示自己每天各项活动所用的时间占一天的多少，再提问并解答。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824916" y="5216148"/>
            <a:ext cx="7334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</a:rPr>
              <a:t>：我每天学习和睡觉的时间共</a:t>
            </a:r>
            <a:r>
              <a:rPr lang="zh-CN" altLang="en-US" sz="3200" dirty="0" smtClean="0">
                <a:solidFill>
                  <a:srgbClr val="FF0000"/>
                </a:solidFill>
              </a:rPr>
              <a:t>占      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147613" y="50014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064229" y="54068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8147612" y="550853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1555860" y="2531683"/>
            <a:ext cx="81179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我每天学习的时间占     ，睡觉的时间占     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TextBox 26"/>
          <p:cNvSpPr txBox="1"/>
          <p:nvPr/>
        </p:nvSpPr>
        <p:spPr>
          <a:xfrm>
            <a:off x="5411276" y="23093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5411276" y="27148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411275" y="281651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0"/>
          <p:cNvSpPr txBox="1"/>
          <p:nvPr/>
        </p:nvSpPr>
        <p:spPr>
          <a:xfrm>
            <a:off x="8723644" y="23098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31"/>
          <p:cNvSpPr txBox="1"/>
          <p:nvPr/>
        </p:nvSpPr>
        <p:spPr>
          <a:xfrm>
            <a:off x="8723644" y="27153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723643" y="28169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555860" y="3308787"/>
            <a:ext cx="6962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我每天学习和睡觉的时间共占多少？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5" grpId="0"/>
      <p:bldP spid="56" grpId="0"/>
      <p:bldP spid="57" grpId="0"/>
      <p:bldP spid="59" grpId="0"/>
      <p:bldP spid="60" grpId="0"/>
      <p:bldP spid="61" grpId="0"/>
      <p:bldP spid="66" grpId="0"/>
      <p:bldP spid="67" grpId="0"/>
      <p:bldP spid="68" grpId="0"/>
      <p:bldP spid="26" grpId="0"/>
      <p:bldP spid="12" grpId="0"/>
      <p:bldP spid="13" grpId="0"/>
      <p:bldP spid="15" grpId="0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文本框 22"/>
          <p:cNvSpPr txBox="1"/>
          <p:nvPr/>
        </p:nvSpPr>
        <p:spPr>
          <a:xfrm flipH="1">
            <a:off x="3488418" y="1816398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 rot="10800000" flipH="1">
            <a:off x="1390650" y="1673225"/>
            <a:ext cx="7053580" cy="256667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 rot="10800000" flipH="1">
            <a:off x="1366520" y="1675765"/>
            <a:ext cx="7104380" cy="256476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你有什么收获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22"/>
          <p:cNvSpPr txBox="1"/>
          <p:nvPr/>
        </p:nvSpPr>
        <p:spPr>
          <a:xfrm flipH="1">
            <a:off x="1645224" y="2142275"/>
            <a:ext cx="6547445" cy="138366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学会了用分数的加减法解决生活中的数学问题。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newsflash/>
      </p:transition>
    </mc:Choice>
    <mc:Fallback>
      <p:transition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bldLvl="0" animBg="1"/>
      <p:bldP spid="21" grpId="0" bldLvl="0" animBg="1"/>
      <p:bldP spid="2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22"/>
          <p:cNvSpPr txBox="1"/>
          <p:nvPr/>
        </p:nvSpPr>
        <p:spPr>
          <a:xfrm flipH="1">
            <a:off x="3829447" y="1782582"/>
            <a:ext cx="6969182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教材第101页练习二十五第9题。</a:t>
            </a:r>
          </a:p>
        </p:txBody>
      </p:sp>
      <p:sp>
        <p:nvSpPr>
          <p:cNvPr id="16" name="文本框 22"/>
          <p:cNvSpPr txBox="1"/>
          <p:nvPr/>
        </p:nvSpPr>
        <p:spPr>
          <a:xfrm flipH="1">
            <a:off x="3829447" y="2784233"/>
            <a:ext cx="7723924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教材第4页练习一第5题。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12" name="图片 11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13" name="图片 12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14" name="图片 13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16" name="图片 15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7" name="图片 16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8" name="图片 17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7" name="图片 6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15" name="图片 1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16" name="图片 1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2" name="云形标注 11"/>
          <p:cNvSpPr/>
          <p:nvPr/>
        </p:nvSpPr>
        <p:spPr>
          <a:xfrm rot="480000">
            <a:off x="2952115" y="847725"/>
            <a:ext cx="7485380" cy="3949065"/>
          </a:xfrm>
          <a:prstGeom prst="cloudCallout">
            <a:avLst>
              <a:gd name="adj1" fmla="val -41885"/>
              <a:gd name="adj2" fmla="val 4416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3928745" y="1513840"/>
            <a:ext cx="62414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同学们,你们喜欢喝牛奶吗?牛奶里含有多种有营养的物质,喝牛奶对身体非常有益处,今天我们就来学习下有关牛奶的问题。</a:t>
            </a:r>
          </a:p>
        </p:txBody>
      </p:sp>
      <p:pic>
        <p:nvPicPr>
          <p:cNvPr id="25" name="图片 47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268665" y="3300141"/>
            <a:ext cx="2206756" cy="2098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7" name="文本框 16"/>
          <p:cNvSpPr txBox="1"/>
          <p:nvPr/>
        </p:nvSpPr>
        <p:spPr>
          <a:xfrm>
            <a:off x="3755390" y="605790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口算下面各题</a:t>
            </a:r>
          </a:p>
        </p:txBody>
      </p:sp>
      <p:graphicFrame>
        <p:nvGraphicFramePr>
          <p:cNvPr id="9" name="对象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1842135" y="1839595"/>
          <a:ext cx="922020" cy="951230"/>
        </p:xfrm>
        <a:graphic>
          <a:graphicData uri="http://schemas.openxmlformats.org/presentationml/2006/ole">
            <p:oleObj spid="_x0000_s1025" r:id="rId9" imgW="380880" imgH="393480" progId="">
              <p:embed/>
            </p:oleObj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/>
          </p:cNvGraphicFramePr>
          <p:nvPr/>
        </p:nvGraphicFramePr>
        <p:xfrm>
          <a:off x="8601076" y="1839595"/>
          <a:ext cx="1014730" cy="951230"/>
        </p:xfrm>
        <a:graphic>
          <a:graphicData uri="http://schemas.openxmlformats.org/presentationml/2006/ole">
            <p:oleObj spid="_x0000_s1030" r:id="rId10" imgW="419040" imgH="393480" progId="">
              <p:embed/>
            </p:oleObj>
          </a:graphicData>
        </a:graphic>
      </p:graphicFrame>
      <p:graphicFrame>
        <p:nvGraphicFramePr>
          <p:cNvPr id="13" name="对象 12">
            <a:hlinkClick r:id="" action="ppaction://ole?verb=0"/>
          </p:cNvPr>
          <p:cNvGraphicFramePr>
            <a:graphicFrameLocks/>
          </p:cNvGraphicFramePr>
          <p:nvPr/>
        </p:nvGraphicFramePr>
        <p:xfrm>
          <a:off x="5239069" y="1829435"/>
          <a:ext cx="1137285" cy="951230"/>
        </p:xfrm>
        <a:graphic>
          <a:graphicData uri="http://schemas.openxmlformats.org/presentationml/2006/ole">
            <p:oleObj spid="_x0000_s1029" r:id="rId11" imgW="469800" imgH="393480" progId="">
              <p:embed/>
            </p:oleObj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2658110" y="20332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＝</a:t>
            </a:r>
          </a:p>
        </p:txBody>
      </p:sp>
      <p:graphicFrame>
        <p:nvGraphicFramePr>
          <p:cNvPr id="29" name="对象 28">
            <a:hlinkClick r:id="" action="ppaction://ole?verb=0"/>
          </p:cNvPr>
          <p:cNvGraphicFramePr>
            <a:graphicFrameLocks/>
          </p:cNvGraphicFramePr>
          <p:nvPr/>
        </p:nvGraphicFramePr>
        <p:xfrm>
          <a:off x="3098800" y="1836420"/>
          <a:ext cx="476250" cy="922020"/>
        </p:xfrm>
        <a:graphic>
          <a:graphicData uri="http://schemas.openxmlformats.org/presentationml/2006/ole">
            <p:oleObj spid="_x0000_s1028" r:id="rId12" imgW="203040" imgH="393480" progId="">
              <p:embed/>
            </p:oleObj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6240780" y="203073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＝</a:t>
            </a:r>
          </a:p>
        </p:txBody>
      </p:sp>
      <p:graphicFrame>
        <p:nvGraphicFramePr>
          <p:cNvPr id="32" name="对象 31">
            <a:hlinkClick r:id="" action="ppaction://ole?verb=0"/>
          </p:cNvPr>
          <p:cNvGraphicFramePr>
            <a:graphicFrameLocks/>
          </p:cNvGraphicFramePr>
          <p:nvPr/>
        </p:nvGraphicFramePr>
        <p:xfrm>
          <a:off x="6681470" y="1833880"/>
          <a:ext cx="476250" cy="922020"/>
        </p:xfrm>
        <a:graphic>
          <a:graphicData uri="http://schemas.openxmlformats.org/presentationml/2006/ole">
            <p:oleObj spid="_x0000_s1027" r:id="rId13" imgW="203040" imgH="393480" progId="">
              <p:embed/>
            </p:oleObj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9490710" y="20332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＝</a:t>
            </a:r>
          </a:p>
        </p:txBody>
      </p:sp>
      <p:graphicFrame>
        <p:nvGraphicFramePr>
          <p:cNvPr id="35" name="对象 34">
            <a:hlinkClick r:id="" action="ppaction://ole?verb=0"/>
          </p:cNvPr>
          <p:cNvGraphicFramePr>
            <a:graphicFrameLocks/>
          </p:cNvGraphicFramePr>
          <p:nvPr/>
        </p:nvGraphicFramePr>
        <p:xfrm>
          <a:off x="9926638" y="1836420"/>
          <a:ext cx="714375" cy="922020"/>
        </p:xfrm>
        <a:graphic>
          <a:graphicData uri="http://schemas.openxmlformats.org/presentationml/2006/ole">
            <p:oleObj spid="_x0000_s1026" r:id="rId14" imgW="304560" imgH="393480" progId="">
              <p:embed/>
            </p:oleObj>
          </a:graphicData>
        </a:graphic>
      </p:graphicFrame>
      <p:sp>
        <p:nvSpPr>
          <p:cNvPr id="37" name="AutoShape 27"/>
          <p:cNvSpPr>
            <a:spLocks noChangeArrowheads="1"/>
          </p:cNvSpPr>
          <p:nvPr/>
        </p:nvSpPr>
        <p:spPr bwMode="auto">
          <a:xfrm>
            <a:off x="3668395" y="3073400"/>
            <a:ext cx="5822315" cy="814705"/>
          </a:xfrm>
          <a:prstGeom prst="wedgeRoundRectCallout">
            <a:avLst>
              <a:gd name="adj1" fmla="val 61690"/>
              <a:gd name="adj2" fmla="val -18630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分数加减混合运算的顺序是怎样的？</a:t>
            </a:r>
          </a:p>
        </p:txBody>
      </p:sp>
      <p:pic>
        <p:nvPicPr>
          <p:cNvPr id="38" name="图片 47" descr="小绿人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0645" y="2623866"/>
            <a:ext cx="2206756" cy="209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3162935" y="4139565"/>
            <a:ext cx="5666740" cy="1485265"/>
          </a:xfrm>
          <a:prstGeom prst="wedgeRoundRectCallout">
            <a:avLst>
              <a:gd name="adj1" fmla="val -53996"/>
              <a:gd name="adj2" fmla="val 23309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加减混合运算是同一级运算的,运算顺序是从左往右依次计算,遇到有括号的,先算括号里面的。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245" y="4497070"/>
            <a:ext cx="1710690" cy="175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31" grpId="0"/>
      <p:bldP spid="34" grpId="0"/>
      <p:bldP spid="37" grpId="0" bldLvl="0" animBg="1"/>
      <p:bldP spid="4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780415" y="141732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</a:p>
        </p:txBody>
      </p:sp>
      <p:sp>
        <p:nvSpPr>
          <p:cNvPr id="687106" name="Rectangle 2"/>
          <p:cNvSpPr>
            <a:spLocks noChangeArrowheads="1"/>
          </p:cNvSpPr>
          <p:nvPr/>
        </p:nvSpPr>
        <p:spPr bwMode="auto">
          <a:xfrm>
            <a:off x="1446530" y="2182495"/>
            <a:ext cx="6890385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杯纯牛奶，乐乐喝了半杯后，觉得有些凉，就兑满了热水。又喝了半杯，就出去玩了。他一共喝了多少杯纯牛奶？多少杯水？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CF207"/>
              </a:clrFrom>
              <a:clrTo>
                <a:srgbClr val="FCF207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500" y="1839595"/>
            <a:ext cx="1535430" cy="2810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 10"/>
          <p:cNvSpPr/>
          <p:nvPr/>
        </p:nvSpPr>
        <p:spPr>
          <a:xfrm>
            <a:off x="1764030" y="1601470"/>
            <a:ext cx="2828290" cy="6223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阅读与理解</a:t>
            </a:r>
          </a:p>
        </p:txBody>
      </p:sp>
      <p:sp>
        <p:nvSpPr>
          <p:cNvPr id="13" name="标题 5"/>
          <p:cNvSpPr txBox="1"/>
          <p:nvPr/>
        </p:nvSpPr>
        <p:spPr>
          <a:xfrm>
            <a:off x="2218055" y="3319145"/>
            <a:ext cx="7372350" cy="274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第一次：</a:t>
            </a:r>
            <a:r>
              <a:rPr lang="zh-CN" altLang="en-US" sz="3200" b="0" dirty="0">
                <a:solidFill>
                  <a:srgbClr val="1C1C1C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一杯纯牛奶，喝了</a:t>
            </a:r>
            <a:r>
              <a:rPr lang="en-US" altLang="zh-CN" sz="3200" b="0" dirty="0">
                <a:solidFill>
                  <a:srgbClr val="1C1C1C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______</a:t>
            </a:r>
            <a:r>
              <a:rPr lang="zh-CN" altLang="en-US" sz="3200" b="0" dirty="0">
                <a:solidFill>
                  <a:srgbClr val="1C1C1C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杯。</a:t>
            </a:r>
            <a:endParaRPr lang="en-US" altLang="zh-CN" sz="3200" b="0" dirty="0">
              <a:solidFill>
                <a:srgbClr val="1C1C1C"/>
              </a:solidFill>
              <a:latin typeface="方正启体简体" panose="03000509000000000000" charset="-122"/>
              <a:ea typeface="方正启体简体" panose="03000509000000000000" charset="-122"/>
              <a:cs typeface="方正启体简体" panose="03000509000000000000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第二次：</a:t>
            </a:r>
            <a:r>
              <a:rPr lang="zh-CN" altLang="en-US" sz="3200" b="0" dirty="0">
                <a:solidFill>
                  <a:srgbClr val="1C1C1C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兑满热水，又喝了</a:t>
            </a:r>
            <a:r>
              <a:rPr lang="en-US" altLang="zh-CN" sz="3200" b="0" dirty="0">
                <a:solidFill>
                  <a:srgbClr val="1C1C1C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______</a:t>
            </a:r>
            <a:r>
              <a:rPr lang="zh-CN" altLang="en-US" sz="3200" b="0" dirty="0">
                <a:solidFill>
                  <a:srgbClr val="1C1C1C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杯。</a:t>
            </a:r>
            <a:endParaRPr lang="en-US" altLang="zh-CN" sz="3200" b="0" dirty="0">
              <a:solidFill>
                <a:srgbClr val="1C1C1C"/>
              </a:solidFill>
              <a:latin typeface="方正启体简体" panose="03000509000000000000" charset="-122"/>
              <a:ea typeface="方正启体简体" panose="03000509000000000000" charset="-122"/>
              <a:cs typeface="方正启体简体" panose="03000509000000000000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问题：</a:t>
            </a:r>
            <a:r>
              <a:rPr lang="zh-CN" altLang="en-US" sz="3200" b="0" dirty="0">
                <a:solidFill>
                  <a:srgbClr val="1C1C1C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一共喝了多少杯牛奶？</a:t>
            </a:r>
          </a:p>
        </p:txBody>
      </p:sp>
      <p:graphicFrame>
        <p:nvGraphicFramePr>
          <p:cNvPr id="14" name="对象 13">
            <a:hlinkClick r:id="" action="ppaction://ole?verb=0"/>
          </p:cNvPr>
          <p:cNvGraphicFramePr>
            <a:graphicFrameLocks/>
          </p:cNvGraphicFramePr>
          <p:nvPr/>
        </p:nvGraphicFramePr>
        <p:xfrm>
          <a:off x="7610475" y="3177540"/>
          <a:ext cx="356870" cy="922020"/>
        </p:xfrm>
        <a:graphic>
          <a:graphicData uri="http://schemas.openxmlformats.org/presentationml/2006/ole">
            <p:oleObj spid="_x0000_s15362" r:id="rId8" imgW="152280" imgH="393480" progId="">
              <p:embed/>
            </p:oleObj>
          </a:graphicData>
        </a:graphic>
      </p:graphicFrame>
      <p:graphicFrame>
        <p:nvGraphicFramePr>
          <p:cNvPr id="15" name="对象 14">
            <a:hlinkClick r:id="" action="ppaction://ole?verb=0"/>
          </p:cNvPr>
          <p:cNvGraphicFramePr>
            <a:graphicFrameLocks/>
          </p:cNvGraphicFramePr>
          <p:nvPr/>
        </p:nvGraphicFramePr>
        <p:xfrm>
          <a:off x="7665720" y="4093845"/>
          <a:ext cx="356870" cy="922020"/>
        </p:xfrm>
        <a:graphic>
          <a:graphicData uri="http://schemas.openxmlformats.org/presentationml/2006/ole">
            <p:oleObj spid="_x0000_s15361" r:id="rId9" imgW="152280" imgH="393480" progId="">
              <p:embed/>
            </p:oleObj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4298950" y="1797685"/>
            <a:ext cx="6985000" cy="1701800"/>
            <a:chOff x="6770" y="2831"/>
            <a:chExt cx="11000" cy="2680"/>
          </a:xfrm>
        </p:grpSpPr>
        <p:sp>
          <p:nvSpPr>
            <p:cNvPr id="5132" name="AutoShape 27"/>
            <p:cNvSpPr/>
            <p:nvPr/>
          </p:nvSpPr>
          <p:spPr>
            <a:xfrm>
              <a:off x="6770" y="3846"/>
              <a:ext cx="8261" cy="910"/>
            </a:xfrm>
            <a:prstGeom prst="wedgeRoundRectCallout">
              <a:avLst>
                <a:gd name="adj1" fmla="val 53773"/>
                <a:gd name="adj2" fmla="val -25963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你知道了哪些信息？写在下面。</a:t>
              </a:r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38" y="2831"/>
              <a:ext cx="2232" cy="2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 10"/>
          <p:cNvSpPr/>
          <p:nvPr/>
        </p:nvSpPr>
        <p:spPr>
          <a:xfrm>
            <a:off x="1650365" y="1461770"/>
            <a:ext cx="2828290" cy="6223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分析与解答</a:t>
            </a:r>
          </a:p>
        </p:txBody>
      </p:sp>
      <p:sp>
        <p:nvSpPr>
          <p:cNvPr id="12" name="AutoShape 27"/>
          <p:cNvSpPr/>
          <p:nvPr/>
        </p:nvSpPr>
        <p:spPr>
          <a:xfrm>
            <a:off x="9362440" y="2590922"/>
            <a:ext cx="2774950" cy="673491"/>
          </a:xfrm>
          <a:prstGeom prst="wedgeRoundRectCallout">
            <a:avLst>
              <a:gd name="adj1" fmla="val -61398"/>
              <a:gd name="adj2" fmla="val -2796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画图试一试吧。</a:t>
            </a:r>
          </a:p>
        </p:txBody>
      </p:sp>
      <p:sp>
        <p:nvSpPr>
          <p:cNvPr id="6150" name="AutoShape 27"/>
          <p:cNvSpPr/>
          <p:nvPr/>
        </p:nvSpPr>
        <p:spPr>
          <a:xfrm>
            <a:off x="1153795" y="2825154"/>
            <a:ext cx="3511550" cy="2249727"/>
          </a:xfrm>
          <a:prstGeom prst="wedgeRoundRectCallout">
            <a:avLst>
              <a:gd name="adj1" fmla="val 54959"/>
              <a:gd name="adj2" fmla="val -1165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第一次喝了    杯纯牛奶，第二次喝了多少杯纯牛奶？ </a:t>
            </a:r>
          </a:p>
        </p:txBody>
      </p:sp>
      <p:graphicFrame>
        <p:nvGraphicFramePr>
          <p:cNvPr id="13" name="对象 12">
            <a:hlinkClick r:id="" action="ppaction://ole?verb=0"/>
          </p:cNvPr>
          <p:cNvGraphicFramePr>
            <a:graphicFrameLocks/>
          </p:cNvGraphicFramePr>
          <p:nvPr/>
        </p:nvGraphicFramePr>
        <p:xfrm>
          <a:off x="3166745" y="2854960"/>
          <a:ext cx="356870" cy="922020"/>
        </p:xfrm>
        <a:graphic>
          <a:graphicData uri="http://schemas.openxmlformats.org/presentationml/2006/ole">
            <p:oleObj spid="_x0000_s17409" r:id="rId8" imgW="152280" imgH="393480" progId="">
              <p:embed/>
            </p:oleObj>
          </a:graphicData>
        </a:graphic>
      </p:graphicFrame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005" y="3610014"/>
            <a:ext cx="1826144" cy="186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891" y="2956657"/>
            <a:ext cx="1654021" cy="198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615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牛奶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84838" y="1299845"/>
            <a:ext cx="1836737" cy="286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5813425" y="1449070"/>
            <a:ext cx="1584325" cy="1296988"/>
          </a:xfrm>
          <a:prstGeom prst="rect">
            <a:avLst/>
          </a:prstGeom>
          <a:solidFill>
            <a:srgbClr val="8BCA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13425" y="2744470"/>
            <a:ext cx="1584325" cy="1295400"/>
          </a:xfrm>
          <a:prstGeom prst="rect">
            <a:avLst/>
          </a:prstGeom>
          <a:solidFill>
            <a:srgbClr val="8BCA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03900" y="1439545"/>
            <a:ext cx="1584325" cy="1296988"/>
          </a:xfrm>
          <a:prstGeom prst="rect">
            <a:avLst/>
          </a:prstGeom>
          <a:solidFill>
            <a:srgbClr val="D5E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03900" y="2734945"/>
            <a:ext cx="1584325" cy="1295400"/>
          </a:xfrm>
          <a:prstGeom prst="rect">
            <a:avLst/>
          </a:prstGeom>
          <a:solidFill>
            <a:srgbClr val="D5E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03900" y="1441133"/>
            <a:ext cx="1584325" cy="2592388"/>
          </a:xfrm>
          <a:prstGeom prst="rect">
            <a:avLst/>
          </a:prstGeom>
          <a:noFill/>
          <a:ln>
            <a:solidFill>
              <a:srgbClr val="2181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46750" y="4141470"/>
            <a:ext cx="22113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0" dirty="0">
                <a:latin typeface="方正启体简体" panose="03000509000000000000" charset="-122"/>
                <a:ea typeface="方正启体简体" panose="03000509000000000000" charset="-122"/>
              </a:rPr>
              <a:t>喝了半杯</a:t>
            </a:r>
          </a:p>
        </p:txBody>
      </p:sp>
      <p:sp>
        <p:nvSpPr>
          <p:cNvPr id="20" name="矩形 19"/>
          <p:cNvSpPr/>
          <p:nvPr/>
        </p:nvSpPr>
        <p:spPr>
          <a:xfrm>
            <a:off x="5702300" y="4644708"/>
            <a:ext cx="22129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0" dirty="0">
                <a:latin typeface="方正启体简体" panose="03000509000000000000" charset="-122"/>
                <a:ea typeface="方正启体简体" panose="03000509000000000000" charset="-122"/>
              </a:rPr>
              <a:t>兑满水</a:t>
            </a:r>
          </a:p>
        </p:txBody>
      </p:sp>
      <p:sp>
        <p:nvSpPr>
          <p:cNvPr id="21" name="矩形 20"/>
          <p:cNvSpPr/>
          <p:nvPr/>
        </p:nvSpPr>
        <p:spPr>
          <a:xfrm>
            <a:off x="5688013" y="5216208"/>
            <a:ext cx="26622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0" dirty="0">
                <a:latin typeface="方正启体简体" panose="03000509000000000000" charset="-122"/>
                <a:ea typeface="方正启体简体" panose="03000509000000000000" charset="-122"/>
              </a:rPr>
              <a:t>又喝了一半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bldLvl="0" animBg="1"/>
      <p:bldP spid="13" grpId="0" bldLvl="0" animBg="1"/>
      <p:bldP spid="17" grpId="0" bldLvl="0" animBg="1"/>
      <p:bldP spid="17" grpId="1" bldLvl="0" animBg="1"/>
      <p:bldP spid="18" grpId="0" bldLvl="0" animBg="1"/>
      <p:bldP spid="15" grpId="0" bldLvl="0" animBg="1"/>
      <p:bldP spid="19" grpId="0"/>
      <p:bldP spid="20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904</Words>
  <Application>Microsoft Office PowerPoint</Application>
  <PresentationFormat>自定义</PresentationFormat>
  <Paragraphs>156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2374</cp:revision>
  <dcterms:created xsi:type="dcterms:W3CDTF">2017-11-13T08:28:00Z</dcterms:created>
  <dcterms:modified xsi:type="dcterms:W3CDTF">2021-12-08T08:36:55Z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A8D5E68410EB41438B722A9B43B6518B</vt:lpwstr>
  </property>
</Properties>
</file>